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05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e76bb198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e76bb198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e76bb198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e76bb198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df1af7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df1af7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e76bb198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e76bb198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fe76bb198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fe76bb198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fe76bb198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fe76bb198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fe76bb198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fe76bb198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e76bb198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e76bb198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fe76bb198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fe76bb198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e76bb198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e76bb198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e76bb19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e76bb19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e76bb198_8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e76bb198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e76bb198_8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fe76bb198_8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e76bb198_8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fe76bb198_8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e76bb198_8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fe76bb198_8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fe76bb198_8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fe76bb198_8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fe76bb1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fe76bb1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fe76bb1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fe76bb1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enable filterrific by adding this directive to the model, whose objects we are looking to filter and sort. In our case, it’s the SubletPost class.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fe76bb1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fe76bb1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fe76bb19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fe76bb19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fe76bb1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fe76bb1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e76bb198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fe76bb198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e76bb19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fe76bb19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fe76bb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fe76bb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fe76bb1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fe76bb1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fe76bb198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fe76bb198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fe76bb198_1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fe76bb198_1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fe76bb198_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fe76bb198_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fe76bb198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fe76bb198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fe76bb19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fe76bb19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fe76bb198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fe76bb198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fe76bb198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fe76bb198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fe76bb198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fe76bb198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fe76bb198_1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fe76bb198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fe76bb198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fe76bb198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fe76bb198_1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fe76bb198_1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fe76bb198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fe76bb198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fe76bb198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fe76bb198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fe76bb198_1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fe76bb198_1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fe76bb19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fe76bb19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e76bb198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fe76bb198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e76bb19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e76bb1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-&gt; Filtering -&gt; Show a sublet post -&gt; Log in as Student -&gt; Edit sublet post -&gt; Sign up as new Landlord -&gt; Create new property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fdf1af7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fdf1af7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df1af7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fdf1af7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data types include integer, boolean, datetime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fdf1af7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fdf1af7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Lease Finder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Groovy Ruby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Foreign Keys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Certain tables contain references to other tables , add foreign keys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Eg: Create a foreign key that references the landlord for each property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rails g migration AddLandlordEmailToProperty</a:t>
            </a:r>
            <a:b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	landlord:references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25" y="2012675"/>
            <a:ext cx="6071500" cy="268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727650" y="1519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Result after running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rake db:migrate</a:t>
            </a:r>
            <a:r>
              <a:rPr lang="en" sz="1800"/>
              <a:t> </a:t>
            </a:r>
            <a:endParaRPr sz="1800"/>
          </a:p>
        </p:txBody>
      </p:sp>
      <p:sp>
        <p:nvSpPr>
          <p:cNvPr id="168" name="Google Shape;168;p23"/>
          <p:cNvSpPr/>
          <p:nvPr/>
        </p:nvSpPr>
        <p:spPr>
          <a:xfrm>
            <a:off x="405325" y="3850800"/>
            <a:ext cx="7407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207887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Root was redirected to the landing page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7563" l="0" r="0" t="4081"/>
          <a:stretch/>
        </p:blipFill>
        <p:spPr>
          <a:xfrm>
            <a:off x="1299775" y="3605425"/>
            <a:ext cx="5534925" cy="13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75" y="2571750"/>
            <a:ext cx="3242732" cy="362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29450" y="302347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Additional routes were created to handle user login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8" name="Google Shape;178;p24"/>
          <p:cNvSpPr/>
          <p:nvPr/>
        </p:nvSpPr>
        <p:spPr>
          <a:xfrm>
            <a:off x="557725" y="3721525"/>
            <a:ext cx="7407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557725" y="4240800"/>
            <a:ext cx="7407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557725" y="4686000"/>
            <a:ext cx="740700" cy="3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0" y="1338075"/>
            <a:ext cx="8283701" cy="355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6"/>
          <p:cNvSpPr txBox="1"/>
          <p:nvPr/>
        </p:nvSpPr>
        <p:spPr>
          <a:xfrm>
            <a:off x="469600" y="476875"/>
            <a:ext cx="4813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Controller for Signing up</a:t>
            </a:r>
            <a:endParaRPr/>
          </a:p>
        </p:txBody>
      </p:sp>
      <p:cxnSp>
        <p:nvCxnSpPr>
          <p:cNvPr id="192" name="Google Shape;192;p26"/>
          <p:cNvCxnSpPr>
            <a:stCxn id="193" idx="1"/>
          </p:cNvCxnSpPr>
          <p:nvPr/>
        </p:nvCxnSpPr>
        <p:spPr>
          <a:xfrm rot="10800000">
            <a:off x="4053000" y="1611750"/>
            <a:ext cx="891300" cy="13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4944300" y="1308150"/>
            <a:ext cx="33396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Create new student using params submitted by the form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3426575" y="1993550"/>
            <a:ext cx="5500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Auto log in student if signed up successfully, more details later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031850" y="2634350"/>
            <a:ext cx="192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Friendly notice</a:t>
            </a:r>
            <a:endParaRPr sz="1800">
              <a:solidFill>
                <a:srgbClr val="980000"/>
              </a:solidFill>
            </a:endParaRPr>
          </a:p>
        </p:txBody>
      </p:sp>
      <p:cxnSp>
        <p:nvCxnSpPr>
          <p:cNvPr id="196" name="Google Shape;196;p26"/>
          <p:cNvCxnSpPr>
            <a:stCxn id="194" idx="1"/>
          </p:cNvCxnSpPr>
          <p:nvPr/>
        </p:nvCxnSpPr>
        <p:spPr>
          <a:xfrm flipH="1">
            <a:off x="2622875" y="2345150"/>
            <a:ext cx="803700" cy="2892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>
            <a:stCxn id="195" idx="1"/>
          </p:cNvCxnSpPr>
          <p:nvPr/>
        </p:nvCxnSpPr>
        <p:spPr>
          <a:xfrm flipH="1">
            <a:off x="5297150" y="2831300"/>
            <a:ext cx="734700" cy="201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>
            <a:stCxn id="199" idx="1"/>
          </p:cNvCxnSpPr>
          <p:nvPr/>
        </p:nvCxnSpPr>
        <p:spPr>
          <a:xfrm rot="10800000">
            <a:off x="4339500" y="3126775"/>
            <a:ext cx="604800" cy="573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6"/>
          <p:cNvSpPr txBox="1"/>
          <p:nvPr/>
        </p:nvSpPr>
        <p:spPr>
          <a:xfrm>
            <a:off x="4944300" y="3502825"/>
            <a:ext cx="3552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Redirect to student account page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350850" y="4189400"/>
            <a:ext cx="6835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Re-render the sign-up page and pass in student errors params if unsuccessful sign ups 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5" y="1651250"/>
            <a:ext cx="7902050" cy="76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7"/>
          <p:cNvSpPr txBox="1"/>
          <p:nvPr/>
        </p:nvSpPr>
        <p:spPr>
          <a:xfrm>
            <a:off x="349875" y="642050"/>
            <a:ext cx="2927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View for Sign Up</a:t>
            </a:r>
            <a:endParaRPr/>
          </a:p>
        </p:txBody>
      </p:sp>
      <p:cxnSp>
        <p:nvCxnSpPr>
          <p:cNvPr id="207" name="Google Shape;207;p27"/>
          <p:cNvCxnSpPr>
            <a:stCxn id="208" idx="1"/>
          </p:cNvCxnSpPr>
          <p:nvPr/>
        </p:nvCxnSpPr>
        <p:spPr>
          <a:xfrm flipH="1">
            <a:off x="1481475" y="1292700"/>
            <a:ext cx="1795500" cy="719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7"/>
          <p:cNvSpPr txBox="1"/>
          <p:nvPr/>
        </p:nvSpPr>
        <p:spPr>
          <a:xfrm>
            <a:off x="3276975" y="975600"/>
            <a:ext cx="33396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Used form_with to generate form using parameterized code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349875" y="2455200"/>
            <a:ext cx="6151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Example of generated fields in the sign-up form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75" y="2871650"/>
            <a:ext cx="7781925" cy="1990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950" y="1190000"/>
            <a:ext cx="5339951" cy="387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684875" y="1456175"/>
            <a:ext cx="2712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Logout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779325" y="136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secure password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method is to require each user to have a password, and then store a hashed version of the password in the database.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We also added a way to authenticate a user based on a given password, a method we’ll use to allow users to log in to the site.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56350" y="1375650"/>
            <a:ext cx="395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has_secure_password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4260875" y="1027475"/>
            <a:ext cx="4554000" cy="3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ability to save a securely hashed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password_digest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attribute to the database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 </a:t>
            </a: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authenticate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method that returns the user when the password is correct (and false otherwise)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Gem Bcrypt: 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state-of-the-art hash function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38" y="2376714"/>
            <a:ext cx="3951000" cy="10347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Lease Finder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easy-to-use web app that bridges the gap between students who are trying to sublease and students looking for a temporary place to stay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landlords to promote their properties and keep their property information up to date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Students able to filter/sort through available listings and see reviews for properties they are interested in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7650" y="613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controller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756150" y="3338900"/>
            <a:ext cx="7232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Logging in is handled by sending a POST request to the create action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741900" y="3738375"/>
            <a:ext cx="7806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Authenticate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method provided by </a:t>
            </a:r>
            <a:r>
              <a:rPr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has_secure_password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authenticate user with the database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50" y="1417075"/>
            <a:ext cx="5287668" cy="1885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3" name="Google Shape;243;p32"/>
          <p:cNvCxnSpPr/>
          <p:nvPr/>
        </p:nvCxnSpPr>
        <p:spPr>
          <a:xfrm flipH="1">
            <a:off x="2792750" y="1210950"/>
            <a:ext cx="877200" cy="580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7650" y="54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Helpers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727650" y="3398400"/>
            <a:ext cx="79431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places a temporary cookie on the user’s browser containing an encrypted version of the user’s id, which allows us to retrieve the id on subsequent pages.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85125"/>
            <a:ext cx="3162300" cy="15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727650" y="57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User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727650" y="3061075"/>
            <a:ext cx="69975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Defining a </a:t>
            </a:r>
            <a:r>
              <a:rPr lang="en" sz="18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current_student 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18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current_landlord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method to find the account in the database corresponding to the session id.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35025"/>
            <a:ext cx="5143500" cy="144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465850" y="581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Logged in? &amp; Log out</a:t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4502275" y="1315048"/>
            <a:ext cx="40452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user is logged in if there is a current user in the session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Methods to tell whether a student or a landlord is logged in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Critical in changing appearance of the nav_bar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4502275" y="3848525"/>
            <a:ext cx="361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Method to dispose current session and log out the current user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0" y="1679725"/>
            <a:ext cx="3400425" cy="27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27650" y="55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out Action</a:t>
            </a:r>
            <a:endParaRPr/>
          </a:p>
        </p:txBody>
      </p:sp>
      <p:sp>
        <p:nvSpPr>
          <p:cNvPr id="271" name="Google Shape;271;p36"/>
          <p:cNvSpPr txBox="1"/>
          <p:nvPr/>
        </p:nvSpPr>
        <p:spPr>
          <a:xfrm>
            <a:off x="727650" y="2571750"/>
            <a:ext cx="581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Uses the log_out helper methods within destroy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Redirect user to the root url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27700"/>
            <a:ext cx="4048125" cy="866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 and Filtering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 Filterrific</a:t>
            </a:r>
            <a:endParaRPr/>
          </a:p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729450" y="2078875"/>
            <a:ext cx="4010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Enable Filterrific in SubletPost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names of the desired filters</a:t>
            </a:r>
            <a:endParaRPr sz="1800"/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 b="41631" l="5640" r="55543" t="15333"/>
          <a:stretch/>
        </p:blipFill>
        <p:spPr>
          <a:xfrm>
            <a:off x="4854050" y="758450"/>
            <a:ext cx="3875628" cy="28645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5" name="Google Shape;285;p38"/>
          <p:cNvCxnSpPr/>
          <p:nvPr/>
        </p:nvCxnSpPr>
        <p:spPr>
          <a:xfrm flipH="1" rot="10800000">
            <a:off x="4337225" y="1652350"/>
            <a:ext cx="744000" cy="621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8"/>
          <p:cNvCxnSpPr/>
          <p:nvPr/>
        </p:nvCxnSpPr>
        <p:spPr>
          <a:xfrm flipH="1" rot="10800000">
            <a:off x="4127150" y="1964050"/>
            <a:ext cx="1192800" cy="96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Scope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729450" y="2078875"/>
            <a:ext cx="4406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Scoping = defining custom queries in model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filters using scope definitions</a:t>
            </a:r>
            <a:endParaRPr sz="1800"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51558" l="6992" r="58359" t="42253"/>
          <a:stretch/>
        </p:blipFill>
        <p:spPr>
          <a:xfrm>
            <a:off x="905150" y="3774525"/>
            <a:ext cx="4054698" cy="482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9"/>
          <p:cNvPicPr preferRelativeResize="0"/>
          <p:nvPr/>
        </p:nvPicPr>
        <p:blipFill rotWithShape="1">
          <a:blip r:embed="rId3">
            <a:alphaModFix/>
          </a:blip>
          <a:srcRect b="58369" l="6992" r="57019" t="8427"/>
          <a:stretch/>
        </p:blipFill>
        <p:spPr>
          <a:xfrm>
            <a:off x="5356625" y="759350"/>
            <a:ext cx="3435262" cy="2113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9"/>
          <p:cNvPicPr preferRelativeResize="0"/>
          <p:nvPr/>
        </p:nvPicPr>
        <p:blipFill rotWithShape="1">
          <a:blip r:embed="rId4">
            <a:alphaModFix/>
          </a:blip>
          <a:srcRect b="5385" l="6229" r="60369" t="62307"/>
          <a:stretch/>
        </p:blipFill>
        <p:spPr>
          <a:xfrm>
            <a:off x="5622649" y="2999050"/>
            <a:ext cx="2903201" cy="18721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9"/>
          <p:cNvSpPr/>
          <p:nvPr/>
        </p:nvSpPr>
        <p:spPr>
          <a:xfrm>
            <a:off x="5356625" y="759350"/>
            <a:ext cx="3435300" cy="2113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5627725" y="2992575"/>
            <a:ext cx="2903100" cy="1870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893625" y="3771900"/>
            <a:ext cx="4054800" cy="48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9"/>
          <p:cNvCxnSpPr/>
          <p:nvPr/>
        </p:nvCxnSpPr>
        <p:spPr>
          <a:xfrm>
            <a:off x="3212750" y="3329600"/>
            <a:ext cx="12300" cy="506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9"/>
          <p:cNvCxnSpPr/>
          <p:nvPr/>
        </p:nvCxnSpPr>
        <p:spPr>
          <a:xfrm flipH="1" rot="10800000">
            <a:off x="5039600" y="1485800"/>
            <a:ext cx="727500" cy="10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Controller: Initialize</a:t>
            </a:r>
            <a:endParaRPr/>
          </a:p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729450" y="2078875"/>
            <a:ext cx="477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Initialize filterrific in SubletPosts controller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 parameters from the model code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 options for select inputs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Find all sublet posts that match the filter parameters</a:t>
            </a:r>
            <a:endParaRPr sz="1800"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50631" l="20665" r="45478" t="19908"/>
          <a:stretch/>
        </p:blipFill>
        <p:spPr>
          <a:xfrm>
            <a:off x="5539150" y="994800"/>
            <a:ext cx="3274652" cy="18995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8" name="Google Shape;308;p40"/>
          <p:cNvCxnSpPr/>
          <p:nvPr/>
        </p:nvCxnSpPr>
        <p:spPr>
          <a:xfrm flipH="1" rot="10800000">
            <a:off x="5159325" y="1772525"/>
            <a:ext cx="648900" cy="1638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0"/>
          <p:cNvCxnSpPr/>
          <p:nvPr/>
        </p:nvCxnSpPr>
        <p:spPr>
          <a:xfrm flipH="1" rot="10800000">
            <a:off x="4383850" y="1511350"/>
            <a:ext cx="1353000" cy="1297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0"/>
          <p:cNvCxnSpPr/>
          <p:nvPr/>
        </p:nvCxnSpPr>
        <p:spPr>
          <a:xfrm flipH="1" rot="10800000">
            <a:off x="5341325" y="2840675"/>
            <a:ext cx="981300" cy="1084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0"/>
          <p:cNvCxnSpPr/>
          <p:nvPr/>
        </p:nvCxnSpPr>
        <p:spPr>
          <a:xfrm flipH="1" rot="10800000">
            <a:off x="3682325" y="1210950"/>
            <a:ext cx="2014200" cy="976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436650" y="2086775"/>
            <a:ext cx="413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form_for_filterrific helper method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options for select input-type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link to reset filters to default input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Render html that displays the results</a:t>
            </a:r>
            <a:endParaRPr sz="1800"/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3">
            <a:alphaModFix/>
          </a:blip>
          <a:srcRect b="74135" l="20583" r="26023" t="23699"/>
          <a:stretch/>
        </p:blipFill>
        <p:spPr>
          <a:xfrm>
            <a:off x="3730750" y="989125"/>
            <a:ext cx="5237823" cy="24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8" name="Google Shape;318;p41"/>
          <p:cNvCxnSpPr/>
          <p:nvPr/>
        </p:nvCxnSpPr>
        <p:spPr>
          <a:xfrm flipH="1" rot="10800000">
            <a:off x="4067325" y="1321475"/>
            <a:ext cx="340200" cy="902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9" name="Google Shape;319;p41"/>
          <p:cNvPicPr preferRelativeResize="0"/>
          <p:nvPr/>
        </p:nvPicPr>
        <p:blipFill rotWithShape="1">
          <a:blip r:embed="rId4">
            <a:alphaModFix/>
          </a:blip>
          <a:srcRect b="21901" l="17692" r="18180" t="36682"/>
          <a:stretch/>
        </p:blipFill>
        <p:spPr>
          <a:xfrm>
            <a:off x="4739850" y="1684425"/>
            <a:ext cx="4228725" cy="26634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0" name="Google Shape;320;p41"/>
          <p:cNvCxnSpPr/>
          <p:nvPr/>
        </p:nvCxnSpPr>
        <p:spPr>
          <a:xfrm flipH="1" rot="10800000">
            <a:off x="3663750" y="1978250"/>
            <a:ext cx="2516400" cy="838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1"/>
          <p:cNvCxnSpPr/>
          <p:nvPr/>
        </p:nvCxnSpPr>
        <p:spPr>
          <a:xfrm flipH="1" rot="10800000">
            <a:off x="4312625" y="2373850"/>
            <a:ext cx="1598400" cy="918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1"/>
          <p:cNvCxnSpPr/>
          <p:nvPr/>
        </p:nvCxnSpPr>
        <p:spPr>
          <a:xfrm>
            <a:off x="3978875" y="3917100"/>
            <a:ext cx="674400" cy="112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 Filter Form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16394" l="36535" r="4317" t="13812"/>
          <a:stretch/>
        </p:blipFill>
        <p:spPr>
          <a:xfrm>
            <a:off x="2940625" y="654625"/>
            <a:ext cx="5372077" cy="4226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of Web App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Give users an interface that is organized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 easy action navigation using icons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Design</a:t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material design layout to keep individual sections organized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Card design was created using Bootstrap classes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" name="Google Shape;347;p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5" y="2186275"/>
            <a:ext cx="4696177" cy="16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for Cards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card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/>
              <a:t>class for easy creation of a simple card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ard-body</a:t>
            </a:r>
            <a:r>
              <a:rPr lang="en" sz="1800"/>
              <a:t> and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card-title</a:t>
            </a:r>
            <a:r>
              <a:rPr lang="en" sz="1800"/>
              <a:t> classes to maintain a consistent style</a:t>
            </a:r>
            <a:endParaRPr sz="1800"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875" y="2209825"/>
            <a:ext cx="34956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675" y="3358275"/>
            <a:ext cx="80010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 txBox="1"/>
          <p:nvPr/>
        </p:nvSpPr>
        <p:spPr>
          <a:xfrm>
            <a:off x="5158275" y="2733700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6"/>
          <p:cNvSpPr/>
          <p:nvPr/>
        </p:nvSpPr>
        <p:spPr>
          <a:xfrm>
            <a:off x="4891875" y="2205425"/>
            <a:ext cx="3367200" cy="166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</a:t>
            </a:r>
            <a:r>
              <a:rPr lang="en"/>
              <a:t>for Cards</a:t>
            </a:r>
            <a:endParaRPr/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card-deck</a:t>
            </a:r>
            <a:r>
              <a:rPr lang="en" sz="1800"/>
              <a:t> class for row grouping with similar style</a:t>
            </a:r>
            <a:endParaRPr sz="1800"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25" y="1697875"/>
            <a:ext cx="34766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226" y="3494250"/>
            <a:ext cx="8001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646" y="2610350"/>
            <a:ext cx="21812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/>
        </p:nvSpPr>
        <p:spPr>
          <a:xfrm>
            <a:off x="5426650" y="1990075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5434025" y="2868750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75" y="4018600"/>
            <a:ext cx="5651900" cy="9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5204225" y="1697875"/>
            <a:ext cx="3530700" cy="226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47"/>
          <p:cNvCxnSpPr/>
          <p:nvPr/>
        </p:nvCxnSpPr>
        <p:spPr>
          <a:xfrm flipH="1">
            <a:off x="2057425" y="2294225"/>
            <a:ext cx="3374700" cy="17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7"/>
          <p:cNvCxnSpPr/>
          <p:nvPr/>
        </p:nvCxnSpPr>
        <p:spPr>
          <a:xfrm flipH="1">
            <a:off x="4299725" y="3308125"/>
            <a:ext cx="1169400" cy="7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for Cards</a:t>
            </a:r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729325" y="20026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card-columns</a:t>
            </a:r>
            <a:r>
              <a:rPr lang="en" sz="1800"/>
              <a:t> class for creating a collage of similar cards but varying sizes</a:t>
            </a:r>
            <a:endParaRPr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29" y="1545475"/>
            <a:ext cx="2305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 rotWithShape="1">
          <a:blip r:embed="rId4">
            <a:alphaModFix/>
          </a:blip>
          <a:srcRect b="44912" l="0" r="0" t="0"/>
          <a:stretch/>
        </p:blipFill>
        <p:spPr>
          <a:xfrm>
            <a:off x="6202225" y="3280450"/>
            <a:ext cx="800100" cy="2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647" y="2396551"/>
            <a:ext cx="21812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6424651" y="1776276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8"/>
          <p:cNvSpPr txBox="1"/>
          <p:nvPr/>
        </p:nvSpPr>
        <p:spPr>
          <a:xfrm>
            <a:off x="6432026" y="2654951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25" y="3079089"/>
            <a:ext cx="5768599" cy="196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/>
          <p:nvPr/>
        </p:nvSpPr>
        <p:spPr>
          <a:xfrm>
            <a:off x="6202225" y="1545475"/>
            <a:ext cx="2711400" cy="290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 rotWithShape="1">
          <a:blip r:embed="rId4">
            <a:alphaModFix/>
          </a:blip>
          <a:srcRect b="0" l="0" r="0" t="62070"/>
          <a:stretch/>
        </p:blipFill>
        <p:spPr>
          <a:xfrm>
            <a:off x="6209626" y="4179750"/>
            <a:ext cx="800100" cy="1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6347226" y="3446826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More cards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Awesome Icons</a:t>
            </a:r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free icon library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Icons act as inline elements, </a:t>
            </a:r>
            <a:r>
              <a:rPr lang="en" sz="1800"/>
              <a:t>inheriting</a:t>
            </a:r>
            <a:r>
              <a:rPr lang="en" sz="1800"/>
              <a:t> CSS rules for color and size</a:t>
            </a:r>
            <a:endParaRPr sz="1800"/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3784" r="2538" t="0"/>
          <a:stretch/>
        </p:blipFill>
        <p:spPr>
          <a:xfrm>
            <a:off x="4669850" y="2078875"/>
            <a:ext cx="4081975" cy="443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612" y="3106175"/>
            <a:ext cx="1664200" cy="12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850" y="3106175"/>
            <a:ext cx="1085850" cy="63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Site Generation Using Middleman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of Middleman</a:t>
            </a:r>
            <a:endParaRPr/>
          </a:p>
        </p:txBody>
      </p:sp>
      <p:sp>
        <p:nvSpPr>
          <p:cNvPr id="408" name="Google Shape;408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application layout file for all pages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point of control for scripts and navigation bar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Partials to place information from multiple models on one page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Ruby Code to generate HTML in erb files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4294967295" type="title"/>
          </p:nvPr>
        </p:nvSpPr>
        <p:spPr>
          <a:xfrm>
            <a:off x="311700" y="33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latin typeface="Raleway"/>
                <a:ea typeface="Raleway"/>
                <a:cs typeface="Raleway"/>
                <a:sym typeface="Raleway"/>
              </a:rPr>
              <a:t>Models: ER Diagram</a:t>
            </a:r>
            <a:endParaRPr b="1" sz="2600"/>
          </a:p>
        </p:txBody>
      </p:sp>
      <p:sp>
        <p:nvSpPr>
          <p:cNvPr id="104" name="Google Shape;104;p16"/>
          <p:cNvSpPr txBox="1"/>
          <p:nvPr/>
        </p:nvSpPr>
        <p:spPr>
          <a:xfrm>
            <a:off x="679000" y="1012400"/>
            <a:ext cx="1876800" cy="8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Landlord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734875" y="2777275"/>
            <a:ext cx="1876800" cy="8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Student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79000" y="2833250"/>
            <a:ext cx="1876800" cy="8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Property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567350" y="1898863"/>
            <a:ext cx="1876800" cy="8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Sublet Post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567350" y="3764925"/>
            <a:ext cx="1876800" cy="8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6"/>
          <p:cNvCxnSpPr>
            <a:stCxn id="104" idx="2"/>
            <a:endCxn id="106" idx="0"/>
          </p:cNvCxnSpPr>
          <p:nvPr/>
        </p:nvCxnSpPr>
        <p:spPr>
          <a:xfrm>
            <a:off x="1617400" y="1890800"/>
            <a:ext cx="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0" name="Google Shape;110;p16"/>
          <p:cNvCxnSpPr>
            <a:stCxn id="106" idx="3"/>
            <a:endCxn id="107" idx="1"/>
          </p:cNvCxnSpPr>
          <p:nvPr/>
        </p:nvCxnSpPr>
        <p:spPr>
          <a:xfrm flipH="1" rot="10800000">
            <a:off x="2555800" y="2337950"/>
            <a:ext cx="1011600" cy="9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1" name="Google Shape;111;p16"/>
          <p:cNvCxnSpPr>
            <a:stCxn id="106" idx="3"/>
            <a:endCxn id="108" idx="1"/>
          </p:cNvCxnSpPr>
          <p:nvPr/>
        </p:nvCxnSpPr>
        <p:spPr>
          <a:xfrm>
            <a:off x="2555800" y="3272450"/>
            <a:ext cx="1011600" cy="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2" name="Google Shape;112;p16"/>
          <p:cNvCxnSpPr>
            <a:stCxn id="108" idx="3"/>
            <a:endCxn id="105" idx="1"/>
          </p:cNvCxnSpPr>
          <p:nvPr/>
        </p:nvCxnSpPr>
        <p:spPr>
          <a:xfrm flipH="1" rot="10800000">
            <a:off x="5444150" y="3216525"/>
            <a:ext cx="129060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3" name="Google Shape;113;p16"/>
          <p:cNvCxnSpPr>
            <a:stCxn id="107" idx="3"/>
            <a:endCxn id="105" idx="1"/>
          </p:cNvCxnSpPr>
          <p:nvPr/>
        </p:nvCxnSpPr>
        <p:spPr>
          <a:xfrm>
            <a:off x="5444150" y="2338063"/>
            <a:ext cx="1290600" cy="8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1617400" y="1890800"/>
            <a:ext cx="294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555800" y="277727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555800" y="334847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440150" y="277727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6440150" y="3272450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5444150" y="203087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444150" y="413762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3272750" y="203087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272750" y="4137625"/>
            <a:ext cx="294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617400" y="2472600"/>
            <a:ext cx="2016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Layout File</a:t>
            </a:r>
            <a:endParaRPr/>
          </a:p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Allowed to render a single navigation bar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Bootstrap and Font Awesome libraries to every page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Keep a container ready for messages resulting from any action</a:t>
            </a:r>
            <a:endParaRPr sz="1800"/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25" y="2006250"/>
            <a:ext cx="4335575" cy="2660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2"/>
          <p:cNvCxnSpPr/>
          <p:nvPr/>
        </p:nvCxnSpPr>
        <p:spPr>
          <a:xfrm>
            <a:off x="3966775" y="2449650"/>
            <a:ext cx="799200" cy="9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2"/>
          <p:cNvCxnSpPr/>
          <p:nvPr/>
        </p:nvCxnSpPr>
        <p:spPr>
          <a:xfrm flipH="1" rot="10800000">
            <a:off x="4114800" y="3123200"/>
            <a:ext cx="6513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2"/>
          <p:cNvCxnSpPr/>
          <p:nvPr/>
        </p:nvCxnSpPr>
        <p:spPr>
          <a:xfrm flipH="1" rot="10800000">
            <a:off x="4107400" y="2701200"/>
            <a:ext cx="6735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2"/>
          <p:cNvCxnSpPr/>
          <p:nvPr/>
        </p:nvCxnSpPr>
        <p:spPr>
          <a:xfrm>
            <a:off x="4122200" y="3167500"/>
            <a:ext cx="584700" cy="112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2"/>
          <p:cNvCxnSpPr/>
          <p:nvPr/>
        </p:nvCxnSpPr>
        <p:spPr>
          <a:xfrm flipH="1" rot="10800000">
            <a:off x="3996400" y="3744900"/>
            <a:ext cx="821400" cy="2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52"/>
          <p:cNvSpPr/>
          <p:nvPr/>
        </p:nvSpPr>
        <p:spPr>
          <a:xfrm>
            <a:off x="4625700" y="1853850"/>
            <a:ext cx="4410600" cy="315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Partials</a:t>
            </a:r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75" y="1806425"/>
            <a:ext cx="7011476" cy="32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/>
          <p:nvPr/>
        </p:nvSpPr>
        <p:spPr>
          <a:xfrm>
            <a:off x="747475" y="1761375"/>
            <a:ext cx="7141800" cy="1739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3"/>
          <p:cNvSpPr/>
          <p:nvPr/>
        </p:nvSpPr>
        <p:spPr>
          <a:xfrm>
            <a:off x="747475" y="3460525"/>
            <a:ext cx="7141800" cy="8394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747475" y="4299925"/>
            <a:ext cx="7141800" cy="762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Partials</a:t>
            </a:r>
            <a:endParaRPr/>
          </a:p>
        </p:txBody>
      </p:sp>
      <p:sp>
        <p:nvSpPr>
          <p:cNvPr id="436" name="Google Shape;436;p5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Sublet post page uses two partials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Property partial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review partial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Partials were brought together using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endParaRPr b="1" sz="1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26" y="2783875"/>
            <a:ext cx="38957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224" y="3605525"/>
            <a:ext cx="31813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4939701" y="1895551"/>
            <a:ext cx="3056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Lato"/>
                <a:ea typeface="Lato"/>
                <a:cs typeface="Lato"/>
                <a:sym typeface="Lato"/>
              </a:rPr>
              <a:t>In sublet_post/show.html.erb</a:t>
            </a:r>
            <a:endParaRPr i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 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Sublet Post Content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4"/>
          <p:cNvSpPr/>
          <p:nvPr/>
        </p:nvSpPr>
        <p:spPr>
          <a:xfrm>
            <a:off x="4892025" y="2168400"/>
            <a:ext cx="3959100" cy="198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Ruby + HTML</a:t>
            </a:r>
            <a:endParaRPr/>
          </a:p>
        </p:txBody>
      </p:sp>
      <p:sp>
        <p:nvSpPr>
          <p:cNvPr id="446" name="Google Shape;446;p5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Combined Ruby and HTML to display all reviews</a:t>
            </a:r>
            <a:endParaRPr sz="1800"/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5" y="1853850"/>
            <a:ext cx="426123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5"/>
          <p:cNvSpPr/>
          <p:nvPr/>
        </p:nvSpPr>
        <p:spPr>
          <a:xfrm>
            <a:off x="4458750" y="1805775"/>
            <a:ext cx="4518300" cy="315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Ruby + HTML</a:t>
            </a:r>
            <a:endParaRPr/>
          </a:p>
        </p:txBody>
      </p:sp>
      <p:sp>
        <p:nvSpPr>
          <p:cNvPr id="454" name="Google Shape;454;p5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Boolean return from function allows for user to write review</a:t>
            </a:r>
            <a:endParaRPr sz="1800"/>
          </a:p>
        </p:txBody>
      </p:sp>
      <p:pic>
        <p:nvPicPr>
          <p:cNvPr id="455" name="Google Shape;4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25" y="2271213"/>
            <a:ext cx="42957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/>
          <p:nvPr/>
        </p:nvSpPr>
        <p:spPr>
          <a:xfrm>
            <a:off x="4663425" y="2215400"/>
            <a:ext cx="4254600" cy="203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6"/>
          <p:cNvSpPr/>
          <p:nvPr/>
        </p:nvSpPr>
        <p:spPr>
          <a:xfrm>
            <a:off x="4704600" y="2271225"/>
            <a:ext cx="2999700" cy="578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6"/>
          <p:cNvSpPr/>
          <p:nvPr/>
        </p:nvSpPr>
        <p:spPr>
          <a:xfrm>
            <a:off x="4704600" y="2849325"/>
            <a:ext cx="4168800" cy="932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Middleman Ruby + HTML</a:t>
            </a:r>
            <a:endParaRPr/>
          </a:p>
        </p:txBody>
      </p:sp>
      <p:sp>
        <p:nvSpPr>
          <p:cNvPr id="464" name="Google Shape;464;p5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Loop through all reviews for a property and displays them on individual cards</a:t>
            </a:r>
            <a:endParaRPr sz="1800"/>
          </a:p>
        </p:txBody>
      </p:sp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100" y="1853850"/>
            <a:ext cx="265026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7"/>
          <p:cNvSpPr/>
          <p:nvPr/>
        </p:nvSpPr>
        <p:spPr>
          <a:xfrm>
            <a:off x="7637550" y="4018600"/>
            <a:ext cx="445800" cy="1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7"/>
          <p:cNvSpPr/>
          <p:nvPr/>
        </p:nvSpPr>
        <p:spPr>
          <a:xfrm>
            <a:off x="5373075" y="1820575"/>
            <a:ext cx="2849100" cy="3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7"/>
          <p:cNvSpPr/>
          <p:nvPr/>
        </p:nvSpPr>
        <p:spPr>
          <a:xfrm>
            <a:off x="5433100" y="1853850"/>
            <a:ext cx="2160000" cy="578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5717625" y="2431950"/>
            <a:ext cx="2365800" cy="1875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7"/>
          <p:cNvSpPr/>
          <p:nvPr/>
        </p:nvSpPr>
        <p:spPr>
          <a:xfrm>
            <a:off x="5774900" y="2571750"/>
            <a:ext cx="1966200" cy="1047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4294967295" type="title"/>
          </p:nvPr>
        </p:nvSpPr>
        <p:spPr>
          <a:xfrm>
            <a:off x="311700" y="37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aleway"/>
                <a:ea typeface="Raleway"/>
                <a:cs typeface="Raleway"/>
                <a:sym typeface="Raleway"/>
              </a:rPr>
              <a:t>Models: Attributes</a:t>
            </a:r>
            <a:endParaRPr sz="2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85" y="1094725"/>
            <a:ext cx="2713215" cy="22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925" y="1123679"/>
            <a:ext cx="2659275" cy="22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612" y="3530414"/>
            <a:ext cx="2424150" cy="136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925" y="3530425"/>
            <a:ext cx="2659275" cy="125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850" y="1123700"/>
            <a:ext cx="2424148" cy="37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Lease Finder Demo!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Rails Scaffold 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450" y="2078875"/>
            <a:ext cx="7688700" cy="26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rails g scaffold</a:t>
            </a:r>
            <a:r>
              <a:rPr lang="en" sz="1800"/>
              <a:t> was used to automatically generate files for all the tables in the model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Eg: Generating files for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Landlord</a:t>
            </a:r>
            <a:r>
              <a:rPr lang="en" sz="1800">
                <a:solidFill>
                  <a:srgbClr val="980000"/>
                </a:solidFill>
              </a:rPr>
              <a:t> </a:t>
            </a:r>
            <a:endParaRPr b="1" sz="1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rails g scaffold Landlord name:string email:string </a:t>
            </a:r>
            <a:b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password:string phone:string website:string </a:t>
            </a:r>
            <a:b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	Office:string </a:t>
            </a:r>
            <a:r>
              <a:rPr lang="en" sz="1800">
                <a:solidFill>
                  <a:srgbClr val="980000"/>
                </a:solidFill>
              </a:rPr>
              <a:t>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password_digest:string</a:t>
            </a:r>
            <a:endParaRPr b="1" sz="1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2078875"/>
            <a:ext cx="304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running the command, run </a:t>
            </a:r>
            <a:r>
              <a:rPr b="1"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rake db:migrate</a:t>
            </a:r>
            <a:r>
              <a:rPr lang="en" sz="1800"/>
              <a:t> to update the database schema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50" y="1318650"/>
            <a:ext cx="4981581" cy="338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